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1" r:id="rId8"/>
    <p:sldId id="270" r:id="rId9"/>
    <p:sldId id="262" r:id="rId10"/>
    <p:sldId id="263" r:id="rId11"/>
    <p:sldId id="264" r:id="rId12"/>
    <p:sldId id="265" r:id="rId13"/>
    <p:sldId id="266" r:id="rId14"/>
    <p:sldId id="267" r:id="rId15"/>
    <p:sldId id="268" r:id="rId16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" d="100"/>
          <a:sy n="10" d="100"/>
        </p:scale>
        <p:origin x="-97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FAC1-00D2-4180-B00C-0A2911FB0DCB}" type="datetimeFigureOut">
              <a:rPr lang="sv-SE" smtClean="0"/>
              <a:pPr/>
              <a:t>26/04/15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2727AC-3670-4EBF-9470-AD1FBE0957C4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Mainz Meeting 27 March 2015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Some reflections on EU Cultural Diplomacy</a:t>
            </a:r>
            <a:endParaRPr lang="sv-S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”A European Soul” in Substance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From the Greeks to Cannes, Venice, Salzburg, Edinburgh, Nobel, etc.</a:t>
            </a:r>
          </a:p>
          <a:p>
            <a:r>
              <a:rPr lang="sv-SE" dirty="0" smtClean="0"/>
              <a:t>A very integrated Arts Scene</a:t>
            </a:r>
          </a:p>
          <a:p>
            <a:r>
              <a:rPr lang="sv-SE" dirty="0" smtClean="0"/>
              <a:t>A very integrated Music Scene</a:t>
            </a:r>
          </a:p>
          <a:p>
            <a:r>
              <a:rPr lang="sv-SE" dirty="0" smtClean="0"/>
              <a:t>Very close Architectural cooperation</a:t>
            </a:r>
          </a:p>
          <a:p>
            <a:r>
              <a:rPr lang="sv-SE" dirty="0" smtClean="0"/>
              <a:t>Very close cooperation between Historians and Philosophers</a:t>
            </a:r>
          </a:p>
          <a:p>
            <a:r>
              <a:rPr lang="sv-SE" dirty="0" smtClean="0"/>
              <a:t>Also Literature, but translation still a problem</a:t>
            </a:r>
            <a:endParaRPr lang="sv-S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Europe´s Attraction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80 opera houses and one third of orchestra Musicians in Germanspeaking area</a:t>
            </a:r>
          </a:p>
          <a:p>
            <a:r>
              <a:rPr lang="sv-SE" dirty="0" smtClean="0"/>
              <a:t>The Conservatoires</a:t>
            </a:r>
          </a:p>
          <a:p>
            <a:r>
              <a:rPr lang="sv-SE" dirty="0" smtClean="0"/>
              <a:t>The Arts Schools</a:t>
            </a:r>
          </a:p>
          <a:p>
            <a:endParaRPr lang="sv-SE" dirty="0" smtClean="0"/>
          </a:p>
          <a:p>
            <a:r>
              <a:rPr lang="sv-SE" dirty="0" smtClean="0"/>
              <a:t>China, India, Mideast, Latin America building</a:t>
            </a:r>
          </a:p>
          <a:p>
            <a:pPr>
              <a:buNone/>
            </a:pPr>
            <a:r>
              <a:rPr lang="sv-SE" dirty="0" smtClean="0"/>
              <a:t>    Concert halls, Opera houses and Museums European style</a:t>
            </a:r>
            <a:endParaRPr lang="sv-S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Obstacles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Political nationalism, misinterpreting ”diversity”</a:t>
            </a:r>
          </a:p>
          <a:p>
            <a:r>
              <a:rPr lang="sv-SE" dirty="0" smtClean="0"/>
              <a:t>Too little translation possibilities for literature and theatre</a:t>
            </a:r>
          </a:p>
          <a:p>
            <a:r>
              <a:rPr lang="sv-SE" dirty="0" smtClean="0"/>
              <a:t>A lack of ”European Confidence” and feeling for the idea of ”doing things together”</a:t>
            </a:r>
          </a:p>
          <a:p>
            <a:r>
              <a:rPr lang="sv-SE" dirty="0" smtClean="0"/>
              <a:t>The (populistic) tendency to confuse ”globalization” and ”EU-legislation”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The European Model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The Public (tax payers) Responsibility for </a:t>
            </a:r>
          </a:p>
          <a:p>
            <a:r>
              <a:rPr lang="sv-SE" dirty="0" smtClean="0"/>
              <a:t>Cultural Institutions</a:t>
            </a:r>
          </a:p>
          <a:p>
            <a:r>
              <a:rPr lang="sv-SE" dirty="0" smtClean="0"/>
              <a:t>Artistic Training</a:t>
            </a:r>
          </a:p>
          <a:p>
            <a:r>
              <a:rPr lang="sv-SE" dirty="0" smtClean="0"/>
              <a:t>Schools</a:t>
            </a:r>
          </a:p>
          <a:p>
            <a:r>
              <a:rPr lang="sv-SE" dirty="0" smtClean="0"/>
              <a:t>University Education and Research</a:t>
            </a:r>
          </a:p>
          <a:p>
            <a:r>
              <a:rPr lang="sv-SE" dirty="0" smtClean="0"/>
              <a:t>Lifestyle (slow–food, etc.)</a:t>
            </a:r>
          </a:p>
          <a:p>
            <a:r>
              <a:rPr lang="sv-SE" dirty="0" smtClean="0"/>
              <a:t>Film (Szabo)</a:t>
            </a:r>
          </a:p>
          <a:p>
            <a:r>
              <a:rPr lang="sv-SE" dirty="0" smtClean="0"/>
              <a:t>European Scientists like African Football Players</a:t>
            </a:r>
          </a:p>
          <a:p>
            <a:r>
              <a:rPr lang="sv-SE" dirty="0" smtClean="0"/>
              <a:t>Who gets the Nobel Price and CL-Title?</a:t>
            </a:r>
          </a:p>
          <a:p>
            <a:r>
              <a:rPr lang="sv-SE" dirty="0" smtClean="0"/>
              <a:t>Does EU want a CD vision?</a:t>
            </a:r>
            <a:endParaRPr lang="sv-SE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The European Comparative Advantage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Culture</a:t>
            </a:r>
          </a:p>
          <a:p>
            <a:r>
              <a:rPr lang="sv-SE" dirty="0" smtClean="0"/>
              <a:t>Science</a:t>
            </a:r>
          </a:p>
          <a:p>
            <a:r>
              <a:rPr lang="sv-SE" dirty="0" smtClean="0"/>
              <a:t>European Values:</a:t>
            </a:r>
          </a:p>
          <a:p>
            <a:r>
              <a:rPr lang="sv-SE" dirty="0" smtClean="0"/>
              <a:t>Democracy, Human Rights,  Freedom of Expression (Charlie H), Gender Equality, No Death Penalty, Peaceful Solutions to Conflicts, Secular Society, etc. </a:t>
            </a:r>
          </a:p>
          <a:p>
            <a:r>
              <a:rPr lang="sv-SE" dirty="0" smtClean="0"/>
              <a:t>The peaceful model threatened?</a:t>
            </a:r>
          </a:p>
          <a:p>
            <a:r>
              <a:rPr lang="sv-SE" dirty="0" smtClean="0"/>
              <a:t>EU-Neighbours and Enlargement</a:t>
            </a:r>
          </a:p>
          <a:p>
            <a:r>
              <a:rPr lang="sv-SE" dirty="0" smtClean="0"/>
              <a:t>Shall we be proud of our values and our Culture?</a:t>
            </a:r>
          </a:p>
          <a:p>
            <a:r>
              <a:rPr lang="sv-SE" dirty="0" smtClean="0"/>
              <a:t>Does European CD mean: Fighting for European values?</a:t>
            </a:r>
            <a:endParaRPr lang="sv-SE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Quality?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European Arts &amp; Culture – World top</a:t>
            </a:r>
          </a:p>
          <a:p>
            <a:r>
              <a:rPr lang="sv-SE" dirty="0" smtClean="0"/>
              <a:t>How do we measure? Through reviews and Critics – unfortunately a crisis sector today</a:t>
            </a:r>
          </a:p>
          <a:p>
            <a:r>
              <a:rPr lang="sv-SE" dirty="0" smtClean="0"/>
              <a:t>How to defend European diversity and quality? The TTIP problem – ”l´Exception Culturelle”</a:t>
            </a:r>
          </a:p>
          <a:p>
            <a:r>
              <a:rPr lang="sv-SE" dirty="0" smtClean="0"/>
              <a:t>How to win back the Nobel Price winners?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History of ”Cultural Diplomacy”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1815-2015 Anniversary: The Vienna Congress (Thierry Lentz)</a:t>
            </a:r>
          </a:p>
          <a:p>
            <a:r>
              <a:rPr lang="sv-SE" dirty="0" smtClean="0"/>
              <a:t>The first real multilateral CD</a:t>
            </a:r>
          </a:p>
          <a:p>
            <a:r>
              <a:rPr lang="sv-SE" dirty="0" smtClean="0"/>
              <a:t>Nine (9) months!</a:t>
            </a:r>
          </a:p>
          <a:p>
            <a:r>
              <a:rPr lang="sv-SE" dirty="0" smtClean="0"/>
              <a:t>Culture and Entertainment</a:t>
            </a:r>
          </a:p>
          <a:p>
            <a:r>
              <a:rPr lang="sv-SE" dirty="0" smtClean="0"/>
              <a:t>Peace for Europe (38 years)</a:t>
            </a:r>
          </a:p>
          <a:p>
            <a:r>
              <a:rPr lang="sv-SE" dirty="0" smtClean="0"/>
              <a:t>The Vienna Convention</a:t>
            </a:r>
            <a:endParaRPr lang="sv-SE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From Peaceful Coexistence to Soft Power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v-SE" dirty="0" smtClean="0"/>
              <a:t>The cultural/scientific formula of the cold war 1948 – 1992</a:t>
            </a:r>
          </a:p>
          <a:p>
            <a:r>
              <a:rPr lang="sv-SE" dirty="0" smtClean="0"/>
              <a:t>”Institutionalized” in 1958. Do we need it again?</a:t>
            </a:r>
          </a:p>
          <a:p>
            <a:r>
              <a:rPr lang="sv-SE" dirty="0" smtClean="0"/>
              <a:t>CD is the contemporary follower (when US closed cultural centres...)</a:t>
            </a:r>
          </a:p>
          <a:p>
            <a:r>
              <a:rPr lang="sv-SE" dirty="0" smtClean="0"/>
              <a:t>A new version (2004): the Chinese Confucius Institutes (considered as ”propaganda centres”?)</a:t>
            </a:r>
          </a:p>
          <a:p>
            <a:r>
              <a:rPr lang="sv-SE" dirty="0" smtClean="0"/>
              <a:t>The role of diplomats – yesterday – today – tomorrow (from Depèches to Nation Branding twitter and civil-society-CD)</a:t>
            </a:r>
          </a:p>
          <a:p>
            <a:endParaRPr lang="sv-SE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ICD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An NGO founded in 1999 by Mark Donfried</a:t>
            </a:r>
          </a:p>
          <a:p>
            <a:r>
              <a:rPr lang="sv-SE" dirty="0" smtClean="0"/>
              <a:t>Promoting Peace – Stability – Dialogue</a:t>
            </a:r>
          </a:p>
          <a:p>
            <a:r>
              <a:rPr lang="sv-SE" dirty="0" smtClean="0"/>
              <a:t>Inter- and intra-cultural dialogues in a century of unlimited communication possibilities</a:t>
            </a:r>
          </a:p>
          <a:p>
            <a:r>
              <a:rPr lang="sv-SE" dirty="0" smtClean="0"/>
              <a:t>Conferences in </a:t>
            </a:r>
            <a:r>
              <a:rPr lang="sv-SE" b="1" dirty="0" smtClean="0"/>
              <a:t>Berlin,</a:t>
            </a:r>
            <a:r>
              <a:rPr lang="sv-SE" dirty="0" smtClean="0"/>
              <a:t> New York and many other cities – very global, but small administration</a:t>
            </a:r>
          </a:p>
          <a:p>
            <a:r>
              <a:rPr lang="sv-SE" dirty="0" smtClean="0"/>
              <a:t>Academy with MA and PhD students</a:t>
            </a:r>
          </a:p>
          <a:p>
            <a:pPr>
              <a:buNone/>
            </a:pPr>
            <a:r>
              <a:rPr lang="sv-SE" dirty="0" smtClean="0"/>
              <a:t>	(Int. Rel., History of CD, Future trends, Nation Branding, CD &amp; Conflicts, CD &amp; Religion)</a:t>
            </a:r>
            <a:endParaRPr lang="sv-SE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 Commission and Diplomacy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v-SE" dirty="0" smtClean="0"/>
              <a:t>Jean Monnet and the Trade Tradition</a:t>
            </a:r>
          </a:p>
          <a:p>
            <a:r>
              <a:rPr lang="sv-SE" dirty="0" smtClean="0"/>
              <a:t>Development assistance / The risk for ”neo-colonialism?</a:t>
            </a:r>
          </a:p>
          <a:p>
            <a:r>
              <a:rPr lang="sv-SE" dirty="0" smtClean="0"/>
              <a:t>The Environment and Climate responsiility</a:t>
            </a:r>
          </a:p>
          <a:p>
            <a:r>
              <a:rPr lang="sv-SE" dirty="0" smtClean="0"/>
              <a:t>The CD shortcomings:</a:t>
            </a:r>
          </a:p>
          <a:p>
            <a:r>
              <a:rPr lang="sv-SE" dirty="0" smtClean="0"/>
              <a:t>High Rep of Foreign Affairs and Security </a:t>
            </a:r>
          </a:p>
          <a:p>
            <a:r>
              <a:rPr lang="sv-SE" dirty="0" smtClean="0"/>
              <a:t>The 2003 gap: ”Old Europe and New Europe”</a:t>
            </a:r>
          </a:p>
          <a:p>
            <a:r>
              <a:rPr lang="sv-SE" dirty="0" smtClean="0"/>
              <a:t>The lack of EU-mandate in Culture</a:t>
            </a:r>
          </a:p>
          <a:p>
            <a:r>
              <a:rPr lang="sv-SE" dirty="0" smtClean="0"/>
              <a:t>Limitations of the ”Unity in Diversity” formula</a:t>
            </a:r>
            <a:endParaRPr lang="sv-S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European External Action Service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 smtClean="0"/>
          </a:p>
          <a:p>
            <a:r>
              <a:rPr lang="sv-SE" dirty="0" smtClean="0"/>
              <a:t>139 delegations and offices</a:t>
            </a:r>
          </a:p>
          <a:p>
            <a:r>
              <a:rPr lang="sv-SE" dirty="0" smtClean="0"/>
              <a:t>How much cultural and scientific policy?</a:t>
            </a:r>
          </a:p>
          <a:p>
            <a:r>
              <a:rPr lang="sv-SE" dirty="0" smtClean="0"/>
              <a:t>Potential?</a:t>
            </a:r>
          </a:p>
          <a:p>
            <a:r>
              <a:rPr lang="sv-SE" dirty="0" smtClean="0"/>
              <a:t>Common European Events and programs?</a:t>
            </a:r>
          </a:p>
          <a:p>
            <a:r>
              <a:rPr lang="sv-SE" dirty="0" smtClean="0"/>
              <a:t>Priorities of Big EU Members / Small EU Members?</a:t>
            </a:r>
            <a:endParaRPr lang="sv-SE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EU and Culture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0,1 Per cent of Budget</a:t>
            </a:r>
          </a:p>
          <a:p>
            <a:r>
              <a:rPr lang="sv-SE" dirty="0" smtClean="0"/>
              <a:t>170 million Euro per year (Germany 9 Billion)</a:t>
            </a:r>
          </a:p>
          <a:p>
            <a:r>
              <a:rPr lang="sv-SE" dirty="0" smtClean="0"/>
              <a:t>1,8 Billion in the running period</a:t>
            </a:r>
          </a:p>
          <a:p>
            <a:r>
              <a:rPr lang="sv-SE" dirty="0" smtClean="0"/>
              <a:t>Article 167 of Lisbon Treaty</a:t>
            </a:r>
          </a:p>
          <a:p>
            <a:r>
              <a:rPr lang="sv-SE" dirty="0" smtClean="0"/>
              <a:t>Unity in diversity!</a:t>
            </a:r>
          </a:p>
          <a:p>
            <a:r>
              <a:rPr lang="sv-SE" dirty="0" smtClean="0"/>
              <a:t>Some strong CD-actors - a weak total...</a:t>
            </a:r>
          </a:p>
          <a:p>
            <a:r>
              <a:rPr lang="sv-SE" dirty="0" smtClean="0"/>
              <a:t>Best project: European Capitals of Culture!</a:t>
            </a:r>
          </a:p>
          <a:p>
            <a:endParaRPr lang="sv-SE" dirty="0" smtClean="0"/>
          </a:p>
          <a:p>
            <a:r>
              <a:rPr lang="sv-SE" dirty="0" smtClean="0"/>
              <a:t>Commercial/popular culture is not supported</a:t>
            </a:r>
          </a:p>
          <a:p>
            <a:pPr>
              <a:buNone/>
            </a:pPr>
            <a:r>
              <a:rPr lang="sv-SE" dirty="0" smtClean="0"/>
              <a:t>   </a:t>
            </a:r>
            <a:endParaRPr lang="sv-SE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Council of Europe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Founded 1949 - Strasbourg</a:t>
            </a:r>
          </a:p>
          <a:p>
            <a:r>
              <a:rPr lang="sv-SE" dirty="0" smtClean="0"/>
              <a:t>47 Members</a:t>
            </a:r>
          </a:p>
          <a:p>
            <a:r>
              <a:rPr lang="sv-SE" dirty="0" smtClean="0"/>
              <a:t>Culture</a:t>
            </a:r>
          </a:p>
          <a:p>
            <a:r>
              <a:rPr lang="sv-SE" dirty="0" smtClean="0"/>
              <a:t>Profile: Human Rights Convention and Court</a:t>
            </a:r>
          </a:p>
          <a:p>
            <a:r>
              <a:rPr lang="sv-SE" dirty="0" smtClean="0"/>
              <a:t>No Death Penalty (so Russia could join 1996!)</a:t>
            </a:r>
          </a:p>
          <a:p>
            <a:r>
              <a:rPr lang="sv-SE" dirty="0" smtClean="0"/>
              <a:t>Limited financial resources and not very well-known</a:t>
            </a:r>
            <a:endParaRPr lang="sv-S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”A European Soul”  as inspiration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A common European Heritage</a:t>
            </a:r>
          </a:p>
          <a:p>
            <a:r>
              <a:rPr lang="sv-SE" dirty="0" smtClean="0"/>
              <a:t>Platform for many European cultural NGOs,</a:t>
            </a:r>
          </a:p>
          <a:p>
            <a:pPr>
              <a:buNone/>
            </a:pPr>
            <a:r>
              <a:rPr lang="sv-SE" dirty="0" smtClean="0"/>
              <a:t>    incl. a Soul for Europe, Europa Nostra, Culturelink Network, Culture Action Europe, etc.</a:t>
            </a:r>
          </a:p>
          <a:p>
            <a:pPr>
              <a:buNone/>
            </a:pPr>
            <a:r>
              <a:rPr lang="sv-SE" dirty="0" smtClean="0"/>
              <a:t>    ECP – 160 outstanding members from 43 Cts</a:t>
            </a:r>
          </a:p>
          <a:p>
            <a:r>
              <a:rPr lang="sv-SE" dirty="0" smtClean="0"/>
              <a:t>Foundations like ECF, Bosch, Körber, Ebert, Adenauer, Riksbanken, Finnish, Siemens...  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777</Words>
  <Application>Microsoft Macintosh PowerPoint</Application>
  <PresentationFormat>On-screen Show (4:3)</PresentationFormat>
  <Paragraphs>106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Mainz Meeting 27 March 2015</vt:lpstr>
      <vt:lpstr>History of ”Cultural Diplomacy”</vt:lpstr>
      <vt:lpstr>From Peaceful Coexistence to Soft Power</vt:lpstr>
      <vt:lpstr>ICD</vt:lpstr>
      <vt:lpstr>EU Commission and Diplomacy</vt:lpstr>
      <vt:lpstr>European External Action Service</vt:lpstr>
      <vt:lpstr>EU and Culture</vt:lpstr>
      <vt:lpstr>Council of Europe</vt:lpstr>
      <vt:lpstr>”A European Soul”  as inspiration</vt:lpstr>
      <vt:lpstr>”A European Soul” in Substance</vt:lpstr>
      <vt:lpstr>Europe´s Attraction</vt:lpstr>
      <vt:lpstr>The Obstacles</vt:lpstr>
      <vt:lpstr>The European Model</vt:lpstr>
      <vt:lpstr>The European Comparative Advantage</vt:lpstr>
      <vt:lpstr>Quality?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Mainz meeting 27 March 2015</dc:title>
  <dc:creator>Karl-Erik</dc:creator>
  <cp:lastModifiedBy>Annika Johanna  Suo</cp:lastModifiedBy>
  <cp:revision>61</cp:revision>
  <dcterms:created xsi:type="dcterms:W3CDTF">2015-03-24T18:46:01Z</dcterms:created>
  <dcterms:modified xsi:type="dcterms:W3CDTF">2015-04-26T13:03:08Z</dcterms:modified>
</cp:coreProperties>
</file>