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7" r:id="rId19"/>
    <p:sldId id="274" r:id="rId20"/>
    <p:sldId id="276" r:id="rId21"/>
    <p:sldId id="278" r:id="rId2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" d="100"/>
          <a:sy n="20" d="100"/>
        </p:scale>
        <p:origin x="-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3B97B-C664-4466-B211-44EA94D2CF02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56F5F-05BC-43F3-9CF4-8AC2A449FE0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mtClean="0"/>
              <a:t>Hat Europa (auch!) eine Seele?</a:t>
            </a:r>
            <a:br>
              <a:rPr lang="sv-SE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                    </a:t>
            </a:r>
          </a:p>
          <a:p>
            <a:pPr>
              <a:buNone/>
            </a:pPr>
            <a:r>
              <a:rPr lang="sv-SE" dirty="0" smtClean="0"/>
              <a:t>                  </a:t>
            </a:r>
            <a:r>
              <a:rPr lang="sv-SE" dirty="0" smtClean="0">
                <a:solidFill>
                  <a:schemeClr val="tx2"/>
                </a:solidFill>
              </a:rPr>
              <a:t>Ennstaler Kreis 11. April 2015</a:t>
            </a:r>
          </a:p>
          <a:p>
            <a:pPr>
              <a:buNone/>
            </a:pPr>
            <a:r>
              <a:rPr lang="sv-SE" dirty="0" smtClean="0">
                <a:solidFill>
                  <a:schemeClr val="tx2"/>
                </a:solidFill>
              </a:rPr>
              <a:t>                         Karl-Erik Norrman</a:t>
            </a:r>
            <a:endParaRPr lang="sv-S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 heute</a:t>
            </a:r>
            <a:endParaRPr lang="sv-SE" dirty="0"/>
          </a:p>
        </p:txBody>
      </p:sp>
      <p:pic>
        <p:nvPicPr>
          <p:cNvPr id="4" name="Content Placeholder 3" descr="europe-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340768"/>
            <a:ext cx="3744000" cy="4766909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Heutige EU-Ziele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Verbesserung Kenntnis der Kultur und Geschichte der europäischen Völker</a:t>
            </a:r>
          </a:p>
          <a:p>
            <a:r>
              <a:rPr lang="sv-SE" dirty="0" smtClean="0"/>
              <a:t>Schutz des Kulturerbes europäischer Bedeutung –  vom Eiffel-Turm zur Dorfkirche</a:t>
            </a:r>
          </a:p>
          <a:p>
            <a:r>
              <a:rPr lang="sv-SE" dirty="0" smtClean="0"/>
              <a:t>Austausch zwischen Künstlern</a:t>
            </a:r>
          </a:p>
          <a:p>
            <a:r>
              <a:rPr lang="sv-SE" dirty="0" smtClean="0"/>
              <a:t>Zusammenarbeit mit dritten Ländern??</a:t>
            </a:r>
          </a:p>
          <a:p>
            <a:r>
              <a:rPr lang="sv-SE" dirty="0" smtClean="0"/>
              <a:t>Vielfalt der Kulturen </a:t>
            </a:r>
          </a:p>
          <a:p>
            <a:r>
              <a:rPr lang="sv-SE" dirty="0" smtClean="0"/>
              <a:t>Europa – Ein Museum oder ein Tourismus- und Investitions-Ziel? </a:t>
            </a:r>
          </a:p>
          <a:p>
            <a:pPr>
              <a:buNone/>
            </a:pPr>
            <a:r>
              <a:rPr lang="sv-SE" dirty="0" smtClean="0"/>
              <a:t>                                                    </a:t>
            </a:r>
            <a:r>
              <a:rPr lang="sv-SE" sz="2000" dirty="0" smtClean="0"/>
              <a:t>siehe Cartoon!</a:t>
            </a: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EG 6 – EU 28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1957: ”Un Café?”</a:t>
            </a:r>
            <a:endParaRPr lang="sv-SE" dirty="0"/>
          </a:p>
          <a:p>
            <a:r>
              <a:rPr lang="sv-SE" dirty="0" smtClean="0"/>
              <a:t>2015: ”Un Café?”</a:t>
            </a:r>
          </a:p>
          <a:p>
            <a:endParaRPr lang="sv-SE" dirty="0" smtClean="0"/>
          </a:p>
          <a:p>
            <a:r>
              <a:rPr lang="sv-SE" dirty="0" smtClean="0"/>
              <a:t>”Einheit in Vielfalt” (EU – Indien!) oder Babel? Stärke oder Schwäche?</a:t>
            </a:r>
          </a:p>
          <a:p>
            <a:endParaRPr lang="sv-SE" dirty="0"/>
          </a:p>
          <a:p>
            <a:r>
              <a:rPr lang="sv-SE" dirty="0" smtClean="0"/>
              <a:t>”Old Europe – New Europe”</a:t>
            </a:r>
          </a:p>
          <a:p>
            <a:endParaRPr lang="sv-SE" dirty="0"/>
          </a:p>
          <a:p>
            <a:r>
              <a:rPr lang="sv-SE" dirty="0" smtClean="0"/>
              <a:t>Die neue Mauer? </a:t>
            </a:r>
          </a:p>
          <a:p>
            <a:r>
              <a:rPr lang="sv-SE" dirty="0" smtClean="0"/>
              <a:t>Kann die Kultur Europa zusammenhalten?</a:t>
            </a:r>
          </a:p>
          <a:p>
            <a:r>
              <a:rPr lang="sv-SE" dirty="0" smtClean="0"/>
              <a:t>Die Kultur – </a:t>
            </a:r>
            <a:r>
              <a:rPr lang="sv-SE" i="1" dirty="0" smtClean="0"/>
              <a:t>The Best Comparative Advantage!</a:t>
            </a: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Eine europäische Kulturelle Vision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Melina Mercouri:</a:t>
            </a:r>
          </a:p>
          <a:p>
            <a:r>
              <a:rPr lang="sv-SE" dirty="0" smtClean="0"/>
              <a:t>Athen 1985...</a:t>
            </a:r>
          </a:p>
          <a:p>
            <a:r>
              <a:rPr lang="sv-SE" dirty="0" smtClean="0"/>
              <a:t>Graz 2003, Linz 2014</a:t>
            </a:r>
          </a:p>
          <a:p>
            <a:endParaRPr lang="sv-SE" dirty="0"/>
          </a:p>
          <a:p>
            <a:r>
              <a:rPr lang="sv-SE" dirty="0" smtClean="0"/>
              <a:t>Die europäische Dimension?</a:t>
            </a:r>
          </a:p>
          <a:p>
            <a:endParaRPr lang="sv-SE" dirty="0"/>
          </a:p>
          <a:p>
            <a:r>
              <a:rPr lang="sv-SE" dirty="0" smtClean="0"/>
              <a:t>Zukunft der Kulturhauptstädte?</a:t>
            </a: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Eine ähnliche europäische Vision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ECP, das europäische Kulturparlament:</a:t>
            </a:r>
          </a:p>
          <a:p>
            <a:r>
              <a:rPr lang="sv-SE" dirty="0" smtClean="0"/>
              <a:t>Idee und Botschaft</a:t>
            </a:r>
          </a:p>
          <a:p>
            <a:r>
              <a:rPr lang="sv-SE" dirty="0" smtClean="0"/>
              <a:t>Mitglieder </a:t>
            </a:r>
          </a:p>
          <a:p>
            <a:r>
              <a:rPr lang="sv-SE" dirty="0" smtClean="0"/>
              <a:t>Die Sitzungen</a:t>
            </a:r>
          </a:p>
          <a:p>
            <a:r>
              <a:rPr lang="sv-SE" dirty="0" smtClean="0"/>
              <a:t>Nicht nur EU, sondern Europa 47!</a:t>
            </a:r>
          </a:p>
          <a:p>
            <a:r>
              <a:rPr lang="sv-SE" dirty="0" smtClean="0"/>
              <a:t>Themen</a:t>
            </a:r>
          </a:p>
          <a:p>
            <a:r>
              <a:rPr lang="sv-SE" dirty="0" smtClean="0"/>
              <a:t>Netzwerk, Forum  und Lobby </a:t>
            </a:r>
          </a:p>
          <a:p>
            <a:r>
              <a:rPr lang="sv-SE" dirty="0" smtClean="0"/>
              <a:t>Eine europäische Seele?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Die europäischen Künstler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Seit 2500 Jahren – Künstler = Europa!</a:t>
            </a:r>
          </a:p>
          <a:p>
            <a:r>
              <a:rPr lang="sv-SE" dirty="0" smtClean="0"/>
              <a:t>Immer wichtig, die Künstler, Dichter und Denker zuzuhören! Schopenhauer und das Potenzial</a:t>
            </a:r>
          </a:p>
          <a:p>
            <a:r>
              <a:rPr lang="sv-SE" dirty="0" smtClean="0"/>
              <a:t>Bildkünstler – keine Grenzen</a:t>
            </a:r>
          </a:p>
          <a:p>
            <a:r>
              <a:rPr lang="sv-SE" dirty="0" smtClean="0"/>
              <a:t>Musiker – keine Grenzen</a:t>
            </a:r>
          </a:p>
          <a:p>
            <a:r>
              <a:rPr lang="sv-SE" dirty="0" smtClean="0"/>
              <a:t>Architekten – keine Grenzen</a:t>
            </a:r>
          </a:p>
          <a:p>
            <a:r>
              <a:rPr lang="sv-SE" dirty="0" smtClean="0"/>
              <a:t>Philosophen und Historiker – wenig Grenzen</a:t>
            </a:r>
          </a:p>
          <a:p>
            <a:r>
              <a:rPr lang="sv-SE" dirty="0" smtClean="0"/>
              <a:t>Schriftsteller – Übersetzungsgrenzen – ”Fahrenheit 451”</a:t>
            </a:r>
          </a:p>
          <a:p>
            <a:r>
              <a:rPr lang="sv-SE" dirty="0" smtClean="0"/>
              <a:t>Film – eine gemeinsame Sprache! Szabo:</a:t>
            </a: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Europäischer </a:t>
            </a:r>
            <a:r>
              <a:rPr lang="sv-SE" i="1" dirty="0" smtClean="0"/>
              <a:t>Lifestyle</a:t>
            </a:r>
            <a:endParaRPr lang="sv-SE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”Dem Westen” gehören?</a:t>
            </a:r>
          </a:p>
          <a:p>
            <a:r>
              <a:rPr lang="sv-SE" dirty="0" smtClean="0"/>
              <a:t>Das Café</a:t>
            </a:r>
          </a:p>
          <a:p>
            <a:r>
              <a:rPr lang="sv-SE" dirty="0" smtClean="0"/>
              <a:t>Porzellan-Tassen – Papiertassen  </a:t>
            </a:r>
          </a:p>
          <a:p>
            <a:r>
              <a:rPr lang="sv-SE" dirty="0" smtClean="0"/>
              <a:t>Der Bürgersteig – Europa vs USA</a:t>
            </a:r>
          </a:p>
          <a:p>
            <a:r>
              <a:rPr lang="sv-SE" dirty="0" smtClean="0"/>
              <a:t>Die Bäckerei</a:t>
            </a:r>
          </a:p>
          <a:p>
            <a:r>
              <a:rPr lang="sv-SE" dirty="0" smtClean="0"/>
              <a:t>Der kleine Laden - anstatt ”Shopping mall”</a:t>
            </a:r>
          </a:p>
          <a:p>
            <a:r>
              <a:rPr lang="sv-SE" dirty="0" smtClean="0"/>
              <a:t>”Slow food”</a:t>
            </a:r>
          </a:p>
          <a:p>
            <a:r>
              <a:rPr lang="sv-SE" dirty="0" smtClean="0"/>
              <a:t>Klassische musik (attraktiv für Asien) 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Europäische Werten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Demokratie</a:t>
            </a:r>
          </a:p>
          <a:p>
            <a:r>
              <a:rPr lang="sv-SE" dirty="0" smtClean="0"/>
              <a:t>Rechtstaat</a:t>
            </a:r>
          </a:p>
          <a:p>
            <a:r>
              <a:rPr lang="sv-SE" dirty="0" smtClean="0"/>
              <a:t>Liberté, Egalité, Fraternité</a:t>
            </a:r>
          </a:p>
          <a:p>
            <a:r>
              <a:rPr lang="sv-SE" dirty="0" smtClean="0"/>
              <a:t>Zivilgesellschaft</a:t>
            </a:r>
          </a:p>
          <a:p>
            <a:r>
              <a:rPr lang="sv-SE" dirty="0" smtClean="0"/>
              <a:t>Pressefreiheit – Charlie Hebdo! France 5! </a:t>
            </a:r>
          </a:p>
          <a:p>
            <a:r>
              <a:rPr lang="sv-SE" i="1" dirty="0" smtClean="0"/>
              <a:t>Public Service</a:t>
            </a:r>
            <a:endParaRPr lang="sv-SE" dirty="0" smtClean="0"/>
          </a:p>
          <a:p>
            <a:r>
              <a:rPr lang="sv-SE" dirty="0" smtClean="0"/>
              <a:t>Genus-Gleichheit und sexuelle Toleranz</a:t>
            </a:r>
          </a:p>
          <a:p>
            <a:r>
              <a:rPr lang="sv-SE" dirty="0" smtClean="0"/>
              <a:t>Keine Todesstrafe – strikte Waffengesetze</a:t>
            </a:r>
          </a:p>
          <a:p>
            <a:r>
              <a:rPr lang="sv-SE" dirty="0" smtClean="0"/>
              <a:t>Trennung Staat / Religion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Das europäische Modell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Öffentliche Verantwortung – Kultur </a:t>
            </a:r>
            <a:r>
              <a:rPr lang="sv-SE" i="1" dirty="0" smtClean="0"/>
              <a:t>”Basic Need”</a:t>
            </a:r>
          </a:p>
          <a:p>
            <a:r>
              <a:rPr lang="sv-SE" dirty="0" smtClean="0"/>
              <a:t>Staat/Land/Kommune - gut, nicht böse!</a:t>
            </a:r>
          </a:p>
          <a:p>
            <a:r>
              <a:rPr lang="sv-SE" dirty="0" smtClean="0"/>
              <a:t>Schule – Hochschule – Kulturinstiutionen, Ausbildung </a:t>
            </a:r>
          </a:p>
          <a:p>
            <a:r>
              <a:rPr lang="sv-SE" dirty="0" smtClean="0"/>
              <a:t>Privat- und Stiftungsfinanzierung – 10 %?</a:t>
            </a:r>
          </a:p>
          <a:p>
            <a:r>
              <a:rPr lang="sv-SE" dirty="0" smtClean="0"/>
              <a:t>Öffentlich finanzieren, nicht einmischen!</a:t>
            </a:r>
          </a:p>
          <a:p>
            <a:r>
              <a:rPr lang="sv-SE" dirty="0" smtClean="0"/>
              <a:t>Die provozierende Kunst!</a:t>
            </a:r>
          </a:p>
          <a:p>
            <a:r>
              <a:rPr lang="sv-SE" dirty="0" smtClean="0"/>
              <a:t>Selbstzensur vermeiden! Das Carmen-Beispiel</a:t>
            </a:r>
          </a:p>
          <a:p>
            <a:r>
              <a:rPr lang="sv-SE" dirty="0" smtClean="0"/>
              <a:t>Kulturpolitische Grossmächte: D, A, F, SE, FI...</a:t>
            </a:r>
          </a:p>
          <a:p>
            <a:r>
              <a:rPr lang="sv-SE" dirty="0" smtClean="0"/>
              <a:t>Die TTIP-Herausforderung, l´Exception culturelle</a:t>
            </a: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Am Rande Europas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v-SE" dirty="0" smtClean="0"/>
          </a:p>
          <a:p>
            <a:r>
              <a:rPr lang="sv-SE" dirty="0" smtClean="0"/>
              <a:t>Europäer?:</a:t>
            </a:r>
          </a:p>
          <a:p>
            <a:r>
              <a:rPr lang="sv-SE" dirty="0" smtClean="0"/>
              <a:t>Die Türkei – Nato – Werten?</a:t>
            </a:r>
          </a:p>
          <a:p>
            <a:r>
              <a:rPr lang="sv-SE" dirty="0" smtClean="0"/>
              <a:t>Russland – Russkaya Dusha/europäische Seele? Konsequenzen der Ukraine-Krise?</a:t>
            </a:r>
          </a:p>
          <a:p>
            <a:pPr>
              <a:buNone/>
            </a:pPr>
            <a:r>
              <a:rPr lang="sv-SE" dirty="0" smtClean="0"/>
              <a:t>    (Vergleich Moskau 2001 – 2015, heute: Russische Künstler kommen nach Berlin...)</a:t>
            </a:r>
          </a:p>
          <a:p>
            <a:pPr>
              <a:buNone/>
            </a:pPr>
            <a:r>
              <a:rPr lang="sv-SE" dirty="0" smtClean="0"/>
              <a:t>    EU – Russland – Integration/Kooperation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Schweden/Norwegen – wie europäisch?</a:t>
            </a: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1815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Picture 3" descr="metterni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268757"/>
            <a:ext cx="3420000" cy="5207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Die Bildungsbürger	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Der Kern einer europäischen Seele</a:t>
            </a:r>
          </a:p>
          <a:p>
            <a:r>
              <a:rPr lang="sv-SE" dirty="0" smtClean="0"/>
              <a:t>”Bildung” – ein unübersetzbares Wort</a:t>
            </a:r>
          </a:p>
          <a:p>
            <a:r>
              <a:rPr lang="sv-SE" dirty="0" smtClean="0"/>
              <a:t>Warum die Deutschen so </a:t>
            </a:r>
            <a:r>
              <a:rPr lang="sv-SE" b="1" dirty="0" smtClean="0"/>
              <a:t>europäisch </a:t>
            </a:r>
            <a:r>
              <a:rPr lang="sv-SE" dirty="0" smtClean="0"/>
              <a:t>sind</a:t>
            </a:r>
          </a:p>
          <a:p>
            <a:r>
              <a:rPr lang="sv-SE" dirty="0" smtClean="0"/>
              <a:t>Die zentraleuropäische Tradition</a:t>
            </a:r>
          </a:p>
          <a:p>
            <a:r>
              <a:rPr lang="sv-SE" dirty="0" smtClean="0"/>
              <a:t>Die grossen jüdischen Ingredienzen</a:t>
            </a:r>
          </a:p>
          <a:p>
            <a:r>
              <a:rPr lang="sv-SE" dirty="0" smtClean="0"/>
              <a:t>Qualitätsbewusstsein </a:t>
            </a:r>
          </a:p>
          <a:p>
            <a:r>
              <a:rPr lang="sv-SE" dirty="0" smtClean="0"/>
              <a:t>Geschichte – Kunst – Breite – Tiefe – Offenheit</a:t>
            </a:r>
          </a:p>
          <a:p>
            <a:r>
              <a:rPr lang="sv-SE" dirty="0" smtClean="0"/>
              <a:t>Die Bastion der Kultur!</a:t>
            </a:r>
          </a:p>
          <a:p>
            <a:r>
              <a:rPr lang="sv-SE" dirty="0" smtClean="0"/>
              <a:t>Es gibt die europäische Seele!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DANKE </a:t>
            </a:r>
            <a:br>
              <a:rPr lang="sv-SE" dirty="0" smtClean="0"/>
            </a:br>
            <a:r>
              <a:rPr lang="sv-SE" dirty="0" smtClean="0"/>
              <a:t>für die Aufmerksamkeit!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Der Wiener Kongress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”Der Minister der österreichischen Gastfreundschaft”</a:t>
            </a:r>
          </a:p>
          <a:p>
            <a:r>
              <a:rPr lang="sv-SE" dirty="0" smtClean="0"/>
              <a:t>”Neugründung Europas”</a:t>
            </a:r>
          </a:p>
          <a:p>
            <a:r>
              <a:rPr lang="sv-SE" dirty="0" smtClean="0"/>
              <a:t>Erste grosse Cultural Diplomacy Event (20.000)</a:t>
            </a:r>
          </a:p>
          <a:p>
            <a:r>
              <a:rPr lang="sv-SE" dirty="0" smtClean="0"/>
              <a:t>Beethoven, Schubert... </a:t>
            </a:r>
          </a:p>
          <a:p>
            <a:r>
              <a:rPr lang="sv-SE" dirty="0" smtClean="0"/>
              <a:t>Staatchefs, inkl. Tsar Alexander</a:t>
            </a:r>
          </a:p>
          <a:p>
            <a:r>
              <a:rPr lang="sv-SE" dirty="0" smtClean="0"/>
              <a:t>Die diplomatischen Spielregeln</a:t>
            </a:r>
          </a:p>
          <a:p>
            <a:r>
              <a:rPr lang="sv-SE" dirty="0" smtClean="0"/>
              <a:t>38 Jahre Frieden in Europa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Paul Valéry:</a:t>
            </a:r>
            <a:endParaRPr lang="sv-SE" dirty="0"/>
          </a:p>
        </p:txBody>
      </p:sp>
      <p:pic>
        <p:nvPicPr>
          <p:cNvPr id="4" name="Content Placeholder 3" descr="Map of the world_600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0438" y="1600200"/>
            <a:ext cx="7203124" cy="45259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Europa: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Wird Europa zu dem werden, was es eigentlich ist, nämlich ein kleines Vorgebirge des asiatischen Kontinents? </a:t>
            </a:r>
          </a:p>
          <a:p>
            <a:r>
              <a:rPr lang="sv-SE" dirty="0" smtClean="0"/>
              <a:t>Oder wird es bleiben, was es scheint, nämlich der edelste Teil des Universums, die Perle der Welt, das Hirn eines grossen Körpers?</a:t>
            </a: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Geopolitik oder Idee?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Geopolitisch ist Vladivostok asiatisch, kulturell - europäisch!</a:t>
            </a:r>
          </a:p>
          <a:p>
            <a:r>
              <a:rPr lang="sv-SE" dirty="0" smtClean="0"/>
              <a:t>Europa als Idee:</a:t>
            </a:r>
          </a:p>
          <a:p>
            <a:r>
              <a:rPr lang="sv-SE" dirty="0" smtClean="0"/>
              <a:t>Zeus – Die Christen – Reformation- Aufklärung</a:t>
            </a:r>
          </a:p>
          <a:p>
            <a:r>
              <a:rPr lang="sv-SE" dirty="0" smtClean="0"/>
              <a:t>Liberté – Egalité – Fraternité!</a:t>
            </a:r>
          </a:p>
          <a:p>
            <a:r>
              <a:rPr lang="sv-SE" dirty="0" smtClean="0"/>
              <a:t>Die Demokratie (London, Paris, Frankfurt)</a:t>
            </a:r>
          </a:p>
          <a:p>
            <a:r>
              <a:rPr lang="sv-SE" dirty="0" smtClean="0"/>
              <a:t>Europas goldene Alter – Zweig!</a:t>
            </a: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Die dunkle Zeit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Nazismus &amp; Fascismus</a:t>
            </a:r>
          </a:p>
          <a:p>
            <a:r>
              <a:rPr lang="sv-SE" dirty="0" smtClean="0"/>
              <a:t>Kommunismus</a:t>
            </a:r>
          </a:p>
          <a:p>
            <a:r>
              <a:rPr lang="sv-SE" dirty="0" smtClean="0"/>
              <a:t>Die Lichtblicke – ”Kultur unter Druck”: </a:t>
            </a:r>
          </a:p>
          <a:p>
            <a:r>
              <a:rPr lang="sv-SE" dirty="0" smtClean="0"/>
              <a:t>Z.B. Klaus Mann, Bernhard Heisig, ”Zamizdat”</a:t>
            </a:r>
          </a:p>
          <a:p>
            <a:r>
              <a:rPr lang="sv-SE" dirty="0" smtClean="0"/>
              <a:t>Die europäische Diaspora (Billy Wilder:)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Europa auf den Ruinen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Jean Monnet – Kultur?</a:t>
            </a:r>
          </a:p>
          <a:p>
            <a:r>
              <a:rPr lang="sv-SE" dirty="0" smtClean="0"/>
              <a:t>Kohl &amp; Stahl</a:t>
            </a:r>
          </a:p>
          <a:p>
            <a:r>
              <a:rPr lang="sv-SE" dirty="0" smtClean="0"/>
              <a:t>EG Rom 1957</a:t>
            </a:r>
          </a:p>
          <a:p>
            <a:r>
              <a:rPr lang="sv-SE" dirty="0" smtClean="0"/>
              <a:t>Handel – Umwelt, Binnenmarkt</a:t>
            </a:r>
          </a:p>
          <a:p>
            <a:r>
              <a:rPr lang="sv-SE" dirty="0" smtClean="0"/>
              <a:t>Kultur erst in Maastricht 1992, para 151, dann im Lissabon-Vertrag, para 167</a:t>
            </a:r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Die grössere EU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Kulturhauptstädte (1985 - ) </a:t>
            </a:r>
          </a:p>
          <a:p>
            <a:r>
              <a:rPr lang="sv-SE" dirty="0" smtClean="0"/>
              <a:t>1995: Österreich, Finnland und Schweden</a:t>
            </a:r>
          </a:p>
          <a:p>
            <a:r>
              <a:rPr lang="sv-SE" dirty="0" smtClean="0"/>
              <a:t>Kultur 2000 </a:t>
            </a:r>
            <a:r>
              <a:rPr lang="sv-SE" sz="2400" dirty="0" smtClean="0"/>
              <a:t>(7 Cent per einwohner per Jahr) </a:t>
            </a:r>
            <a:endParaRPr lang="sv-SE" dirty="0" smtClean="0"/>
          </a:p>
          <a:p>
            <a:r>
              <a:rPr lang="sv-SE" dirty="0" smtClean="0"/>
              <a:t>Kulturförderung 2007-2013 </a:t>
            </a:r>
            <a:r>
              <a:rPr lang="sv-SE" sz="2400" dirty="0" smtClean="0"/>
              <a:t>(13 Cent per Einwohner)</a:t>
            </a:r>
            <a:r>
              <a:rPr lang="sv-SE" dirty="0" smtClean="0"/>
              <a:t> ”Entfaltung der Kulturen”</a:t>
            </a:r>
          </a:p>
          <a:p>
            <a:r>
              <a:rPr lang="sv-SE" dirty="0" smtClean="0"/>
              <a:t>2014-20 Creative Europe (1400 Mil.)</a:t>
            </a:r>
          </a:p>
          <a:p>
            <a:r>
              <a:rPr lang="sv-SE" dirty="0" smtClean="0"/>
              <a:t>Vielfalt der Kulturen Europas </a:t>
            </a:r>
          </a:p>
          <a:p>
            <a:r>
              <a:rPr lang="sv-SE" dirty="0" smtClean="0"/>
              <a:t>Gemeinsames Kulturerbe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4049</TotalTime>
  <Words>793</Words>
  <Application>Microsoft Macintosh PowerPoint</Application>
  <PresentationFormat>On-screen Show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Hat Europa (auch!) eine Seele? </vt:lpstr>
      <vt:lpstr>1815</vt:lpstr>
      <vt:lpstr>Der Wiener Kongress</vt:lpstr>
      <vt:lpstr>Paul Valéry:</vt:lpstr>
      <vt:lpstr>Europa:</vt:lpstr>
      <vt:lpstr>Geopolitik oder Idee?</vt:lpstr>
      <vt:lpstr>Die dunkle Zeit</vt:lpstr>
      <vt:lpstr>Europa auf den Ruinen</vt:lpstr>
      <vt:lpstr>Die grössere EU</vt:lpstr>
      <vt:lpstr>EU heute</vt:lpstr>
      <vt:lpstr>Heutige EU-Ziele</vt:lpstr>
      <vt:lpstr>EG 6 – EU 28</vt:lpstr>
      <vt:lpstr>Eine europäische Kulturelle Vision </vt:lpstr>
      <vt:lpstr>Eine ähnliche europäische Vision</vt:lpstr>
      <vt:lpstr>Die europäischen Künstler</vt:lpstr>
      <vt:lpstr>Europäischer Lifestyle</vt:lpstr>
      <vt:lpstr>Europäische Werten</vt:lpstr>
      <vt:lpstr>Das europäische Modell</vt:lpstr>
      <vt:lpstr>Am Rande Europas </vt:lpstr>
      <vt:lpstr>Die Bildungsbürger </vt:lpstr>
      <vt:lpstr>DANKE  für die Aufmerksamkeit!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1815</dc:title>
  <dc:creator>Karl-Erik</dc:creator>
  <cp:lastModifiedBy>Annika Johanna  Suo</cp:lastModifiedBy>
  <cp:revision>106</cp:revision>
  <dcterms:created xsi:type="dcterms:W3CDTF">2015-04-02T16:23:58Z</dcterms:created>
  <dcterms:modified xsi:type="dcterms:W3CDTF">2015-04-26T13:03:44Z</dcterms:modified>
</cp:coreProperties>
</file>