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1" r:id="rId4"/>
    <p:sldId id="264" r:id="rId5"/>
    <p:sldId id="266" r:id="rId6"/>
    <p:sldId id="257" r:id="rId7"/>
    <p:sldId id="280" r:id="rId8"/>
    <p:sldId id="258" r:id="rId9"/>
    <p:sldId id="259" r:id="rId10"/>
    <p:sldId id="261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9" r:id="rId25"/>
    <p:sldId id="278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7263-C261-4417-A56B-25475568353E}" type="datetimeFigureOut">
              <a:rPr lang="sv-SE" smtClean="0"/>
              <a:pPr/>
              <a:t>26/04/15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0CAA-3FD6-460F-9F40-5845B4251AA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Finns det en europeisk kultur?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Europeisk livsstil: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Ett café i Wien eller Paris</a:t>
            </a:r>
          </a:p>
          <a:p>
            <a:r>
              <a:rPr lang="sv-SE" dirty="0" smtClean="0"/>
              <a:t>Trottoarliv – vi </a:t>
            </a:r>
            <a:r>
              <a:rPr lang="sv-SE" b="1" dirty="0" smtClean="0"/>
              <a:t>har</a:t>
            </a:r>
            <a:r>
              <a:rPr lang="sv-SE" dirty="0" smtClean="0"/>
              <a:t> trottoarer!</a:t>
            </a:r>
          </a:p>
          <a:p>
            <a:r>
              <a:rPr lang="sv-SE" dirty="0" smtClean="0"/>
              <a:t>En pub i Liverpool eller Prag</a:t>
            </a:r>
          </a:p>
          <a:p>
            <a:r>
              <a:rPr lang="sv-SE" dirty="0" smtClean="0"/>
              <a:t>Ett museum i Madrid eller Helsingfors</a:t>
            </a:r>
          </a:p>
          <a:p>
            <a:r>
              <a:rPr lang="sv-SE" dirty="0" smtClean="0"/>
              <a:t>En fotbollspublik i Dortmund eller Milano</a:t>
            </a:r>
          </a:p>
          <a:p>
            <a:r>
              <a:rPr lang="sv-SE" dirty="0" smtClean="0"/>
              <a:t>”Slow food” med tre rätter i Bologna, på Djurgården eller i en fransk familj</a:t>
            </a:r>
          </a:p>
          <a:p>
            <a:r>
              <a:rPr lang="sv-SE" dirty="0" smtClean="0"/>
              <a:t>Gemensam </a:t>
            </a:r>
            <a:r>
              <a:rPr lang="sv-SE" b="1" dirty="0" smtClean="0"/>
              <a:t>urban</a:t>
            </a:r>
            <a:r>
              <a:rPr lang="sv-SE" dirty="0" smtClean="0"/>
              <a:t> livsstil, ortsspecifik, men m likheter</a:t>
            </a:r>
          </a:p>
          <a:p>
            <a:r>
              <a:rPr lang="sv-SE" dirty="0" smtClean="0"/>
              <a:t>Utanför ”storstadskulturen”:</a:t>
            </a:r>
          </a:p>
          <a:p>
            <a:r>
              <a:rPr lang="sv-SE" dirty="0" smtClean="0"/>
              <a:t>28 eller 47 eller 100-tals livsstilar - från Sevillana och tjurfäktning till Sunday roast, kräftskiva, finsk tango</a:t>
            </a:r>
            <a:endParaRPr lang="sv-S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Europeisk konstmusik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Är klassisk musik europeisk? Ja! </a:t>
            </a:r>
            <a:r>
              <a:rPr lang="sv-SE" b="1" dirty="0" smtClean="0"/>
              <a:t>Opera </a:t>
            </a:r>
            <a:r>
              <a:rPr lang="sv-SE" dirty="0" smtClean="0"/>
              <a:t>det mest europeiska som finns! Europeisk ”klang” eller ”sound”? Ja! </a:t>
            </a:r>
          </a:p>
          <a:p>
            <a:r>
              <a:rPr lang="sv-SE" b="1" dirty="0" smtClean="0"/>
              <a:t>Bach</a:t>
            </a:r>
            <a:r>
              <a:rPr lang="sv-SE" dirty="0" smtClean="0"/>
              <a:t>??                                                                 Vivaldi, Händel, Mozart, Beethoven, Donizetti, Berlioz, Verdi, Wagner, Tjajkovski, Bizet, Grieg, Bartok, Poulenc, Britten, Reimann – Alla är europeiskt påverkade av varandra!</a:t>
            </a:r>
          </a:p>
          <a:p>
            <a:r>
              <a:rPr lang="sv-SE" dirty="0" smtClean="0"/>
              <a:t>Smetanas </a:t>
            </a:r>
            <a:r>
              <a:rPr lang="sv-SE" i="1" dirty="0" smtClean="0"/>
              <a:t>Moldau</a:t>
            </a:r>
            <a:r>
              <a:rPr lang="sv-SE" dirty="0" smtClean="0"/>
              <a:t> – påverkad av ”Ack Värmeland du sköna”</a:t>
            </a:r>
          </a:p>
          <a:p>
            <a:r>
              <a:rPr lang="sv-SE" dirty="0" smtClean="0"/>
              <a:t>”Santa Lucia” – </a:t>
            </a:r>
            <a:r>
              <a:rPr lang="sv-SE" i="1" dirty="0" smtClean="0"/>
              <a:t>una canzone napolitana</a:t>
            </a:r>
            <a:endParaRPr lang="sv-SE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Europeisk bildkonst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Europeiskt kulturarv ofta gemensamt </a:t>
            </a:r>
          </a:p>
          <a:p>
            <a:r>
              <a:rPr lang="sv-SE" dirty="0" smtClean="0"/>
              <a:t>El Greco – en grek som blir spanjor och gör karriär i Italien </a:t>
            </a:r>
          </a:p>
          <a:p>
            <a:r>
              <a:rPr lang="sv-SE" dirty="0" smtClean="0"/>
              <a:t>Peter Paul Rubens – en flamländare, född i Tyskland, verksam i Flandern, Spanien och Italien </a:t>
            </a:r>
          </a:p>
          <a:p>
            <a:r>
              <a:rPr lang="sv-SE" dirty="0" smtClean="0"/>
              <a:t>Zorn &amp; Sorolla</a:t>
            </a:r>
          </a:p>
          <a:p>
            <a:r>
              <a:rPr lang="sv-SE" dirty="0" smtClean="0"/>
              <a:t>Paul Klee &amp; Kandinsky i Bauhaus, Weimar/Dessau</a:t>
            </a:r>
          </a:p>
          <a:p>
            <a:r>
              <a:rPr lang="sv-SE" dirty="0" smtClean="0"/>
              <a:t>Arkitektur: Simon de la Vallée och hans son – Riddarhuset, Tessin d.ä. tyskfödd...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Europeisk litteratur – Unity in Diversity?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”Europeisk” eller global endast om den översätts eller om författaren 2-3-språkig? Språkfördel för Shakespeare, Dickens, Greene, John le Carré, Rowling ?</a:t>
            </a:r>
          </a:p>
          <a:p>
            <a:r>
              <a:rPr lang="sv-SE" dirty="0" smtClean="0"/>
              <a:t>Tyska, franska, spanska bokmarknaden</a:t>
            </a:r>
          </a:p>
          <a:p>
            <a:r>
              <a:rPr lang="sv-SE" dirty="0" smtClean="0"/>
              <a:t>Globalisering och digitalisering ett problem för </a:t>
            </a:r>
            <a:r>
              <a:rPr lang="sv-SE" b="1" dirty="0" smtClean="0"/>
              <a:t>små</a:t>
            </a:r>
            <a:r>
              <a:rPr lang="sv-SE" dirty="0" smtClean="0"/>
              <a:t> språk</a:t>
            </a:r>
          </a:p>
          <a:p>
            <a:r>
              <a:rPr lang="sv-SE" dirty="0" smtClean="0"/>
              <a:t>En europeisk litterär kanon? ”Fahrenheit 451”</a:t>
            </a:r>
          </a:p>
          <a:p>
            <a:r>
              <a:rPr lang="sv-SE" dirty="0" smtClean="0"/>
              <a:t>EU har hittills försummat en möjlighet: Mycket mer kunde göras för översättningar!</a:t>
            </a:r>
          </a:p>
          <a:p>
            <a:r>
              <a:rPr lang="sv-SE" dirty="0" smtClean="0"/>
              <a:t>Teater mer europeisk än romaner och poesi</a:t>
            </a:r>
          </a:p>
          <a:p>
            <a:endParaRPr lang="sv-SE" dirty="0" smtClean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Europeisk Film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”Slow film”? Europeiskt filmspråk</a:t>
            </a:r>
          </a:p>
          <a:p>
            <a:r>
              <a:rPr lang="sv-SE" dirty="0" smtClean="0"/>
              <a:t>Skillnad mot Hollywood, Bollywood, Nollywood</a:t>
            </a:r>
          </a:p>
          <a:p>
            <a:r>
              <a:rPr lang="sv-SE" dirty="0" smtClean="0"/>
              <a:t>Mer psykologiserande, längre samtal</a:t>
            </a:r>
          </a:p>
          <a:p>
            <a:r>
              <a:rPr lang="sv-SE" dirty="0" smtClean="0"/>
              <a:t>Europa: Färre vapen, färre biljakter, mer naket</a:t>
            </a:r>
          </a:p>
          <a:p>
            <a:r>
              <a:rPr lang="sv-SE" dirty="0" smtClean="0"/>
              <a:t>Chabrol, Fellini, Bergman, Fassbinder, von Trier, Kaurismäki</a:t>
            </a:r>
          </a:p>
          <a:p>
            <a:r>
              <a:rPr lang="sv-SE" dirty="0" smtClean="0"/>
              <a:t>Istvan Szabó: US-film om ”winners”, europeisk film om ”losers and seekers”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Europas  kulturella attraktivitet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För kinesiska, koreanska, japanska och amerikanska musiker – ett mål eller en dröm att få studera och arbeta i Europa (särsklit Tyskland)</a:t>
            </a:r>
          </a:p>
          <a:p>
            <a:r>
              <a:rPr lang="sv-SE" dirty="0" smtClean="0"/>
              <a:t>Konservatorierna fulla av utomeuropeer</a:t>
            </a:r>
          </a:p>
          <a:p>
            <a:r>
              <a:rPr lang="sv-SE" dirty="0" smtClean="0"/>
              <a:t>Konserthus byggs i Kina, Indien, Mellanöstern</a:t>
            </a:r>
          </a:p>
          <a:p>
            <a:r>
              <a:rPr lang="sv-SE" dirty="0" smtClean="0"/>
              <a:t>Konsthögskolor - samma tendens   </a:t>
            </a:r>
          </a:p>
          <a:p>
            <a:r>
              <a:rPr lang="sv-SE" dirty="0" smtClean="0"/>
              <a:t>Vi borde kunna vara stolta över europeiskt kulturarv och konstnärligt kunnande</a:t>
            </a:r>
          </a:p>
          <a:p>
            <a:r>
              <a:rPr lang="sv-SE" dirty="0" smtClean="0"/>
              <a:t>Från kulturinstitut till EU Cultural Diplomacy</a:t>
            </a:r>
          </a:p>
          <a:p>
            <a:r>
              <a:rPr lang="sv-SE" dirty="0" smtClean="0"/>
              <a:t>EU:s kulturstöd lågt, 0.1 % av Total, men ökar...</a:t>
            </a:r>
          </a:p>
          <a:p>
            <a:r>
              <a:rPr lang="sv-SE" dirty="0" smtClean="0"/>
              <a:t>Melina Mercouri – Kulturhuvudstäderna 1985 - ! </a:t>
            </a:r>
            <a:endParaRPr lang="sv-S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ECP - från Tbilisi till Edinburgh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Syftet med ECP – liten motpol till ”eurokratin”</a:t>
            </a:r>
          </a:p>
          <a:p>
            <a:r>
              <a:rPr lang="sv-SE" dirty="0" smtClean="0"/>
              <a:t>Euro-krisen understyker skillnaderna mellan ”kulturerna”. Norr contra söder!</a:t>
            </a:r>
          </a:p>
          <a:p>
            <a:r>
              <a:rPr lang="sv-SE" dirty="0" smtClean="0"/>
              <a:t>Kulturbudgetar minskar i flera länder</a:t>
            </a:r>
          </a:p>
          <a:p>
            <a:r>
              <a:rPr lang="sv-SE" dirty="0" smtClean="0"/>
              <a:t>Men: David Lordkipanidze – Marie-Louise von Plessen – Barbara Hendricks – Mary Miller – Eugene Asse – Laura Freixas – Ion Caramitru – Venu Dhupa – Michelangelo Pistoletto – Svetla Georgieva - Stelios Virvidakis – Katja Botanova – Jasenko Selomovic</a:t>
            </a:r>
          </a:p>
          <a:p>
            <a:r>
              <a:rPr lang="sv-SE" dirty="0" smtClean="0"/>
              <a:t>Temata – Demokrati, Yttrandefrihet, MR, Kvalitet..</a:t>
            </a:r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urbana kulturen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”Finkulturen” är gemensamt europeisk</a:t>
            </a:r>
          </a:p>
          <a:p>
            <a:r>
              <a:rPr lang="sv-SE" dirty="0" smtClean="0"/>
              <a:t>”Die Bildungsbürger” </a:t>
            </a:r>
          </a:p>
          <a:p>
            <a:r>
              <a:rPr lang="sv-SE" dirty="0" smtClean="0"/>
              <a:t>Konstnären är en </a:t>
            </a:r>
            <a:r>
              <a:rPr lang="sv-SE" b="1" dirty="0" smtClean="0"/>
              <a:t>individ</a:t>
            </a:r>
            <a:r>
              <a:rPr lang="sv-SE" dirty="0" smtClean="0"/>
              <a:t>, inte främst spanjor, svensk eller europé</a:t>
            </a:r>
          </a:p>
          <a:p>
            <a:r>
              <a:rPr lang="sv-SE" dirty="0" smtClean="0"/>
              <a:t>Dante? Shakespeare? Moliére? Dostoyevski? </a:t>
            </a:r>
          </a:p>
          <a:p>
            <a:r>
              <a:rPr lang="sv-SE" dirty="0" smtClean="0"/>
              <a:t>Vårt undermedvetna: Wagner – Freud – Dali! </a:t>
            </a:r>
          </a:p>
          <a:p>
            <a:r>
              <a:rPr lang="sv-SE" dirty="0" smtClean="0"/>
              <a:t>Resande konstnärer, mest nord &gt; syd</a:t>
            </a:r>
          </a:p>
          <a:p>
            <a:r>
              <a:rPr lang="sv-SE" dirty="0" smtClean="0"/>
              <a:t>Undantag sv. Stormaktstiden –arkitekter,  konstnärer, Descartes for norrut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kommersiella kulturen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Popmusiken är – anglosachsiskt dominerad - global, kommersiell kultur, inte specifikt europeisk</a:t>
            </a:r>
          </a:p>
          <a:p>
            <a:r>
              <a:rPr lang="sv-SE" dirty="0" smtClean="0"/>
              <a:t>Likriktning, ”mainstream”</a:t>
            </a:r>
          </a:p>
          <a:p>
            <a:r>
              <a:rPr lang="sv-SE" dirty="0" smtClean="0"/>
              <a:t>Även lokal (men globalt inspirerad) = ”glocal”</a:t>
            </a:r>
          </a:p>
          <a:p>
            <a:r>
              <a:rPr lang="sv-SE" dirty="0" smtClean="0"/>
              <a:t>Event-industrin får EU-stöd, ”Creative Europe”, behöver den det?</a:t>
            </a:r>
          </a:p>
          <a:p>
            <a:r>
              <a:rPr lang="sv-SE" dirty="0" smtClean="0"/>
              <a:t>Melodifestivalen – numera enligt franchising-koncept, allt på engelska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Ideologier / Värderingar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Klassiska politiska ideologier uppfanns i Europa:</a:t>
            </a:r>
          </a:p>
          <a:p>
            <a:r>
              <a:rPr lang="sv-SE" dirty="0" smtClean="0"/>
              <a:t>Konservatism – Burke</a:t>
            </a:r>
          </a:p>
          <a:p>
            <a:r>
              <a:rPr lang="sv-SE" dirty="0" smtClean="0"/>
              <a:t>Liberalism – Adam Smith, J.S Mill, Bentham...</a:t>
            </a:r>
          </a:p>
          <a:p>
            <a:r>
              <a:rPr lang="sv-SE" dirty="0" smtClean="0"/>
              <a:t>Kommunism – Marx och Engels</a:t>
            </a:r>
          </a:p>
          <a:p>
            <a:r>
              <a:rPr lang="sv-SE" dirty="0" smtClean="0"/>
              <a:t>Socialdemokrati – Lassalle, Bernstein, August Palm</a:t>
            </a:r>
          </a:p>
          <a:p>
            <a:r>
              <a:rPr lang="sv-SE" dirty="0" smtClean="0"/>
              <a:t>Vad händer med ideologierna idag?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Europeiska Grundvärderingar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Demokrati – Grekland..., England, Frankrike</a:t>
            </a:r>
          </a:p>
          <a:p>
            <a:r>
              <a:rPr lang="sv-SE" dirty="0" smtClean="0"/>
              <a:t>Rättsstat – Rom..., Frankrike</a:t>
            </a:r>
          </a:p>
          <a:p>
            <a:r>
              <a:rPr lang="sv-SE" dirty="0" smtClean="0"/>
              <a:t>Mänskliga rättigheter (Initiativ till UN Declaration of Human Rights), Charlie Hebdo!</a:t>
            </a:r>
          </a:p>
          <a:p>
            <a:r>
              <a:rPr lang="sv-SE" dirty="0" smtClean="0"/>
              <a:t>Inget dödsstraff</a:t>
            </a:r>
          </a:p>
          <a:p>
            <a:r>
              <a:rPr lang="sv-SE" dirty="0" smtClean="0"/>
              <a:t>Jämställdhet mellan könen</a:t>
            </a:r>
          </a:p>
          <a:p>
            <a:r>
              <a:rPr lang="sv-SE" dirty="0" smtClean="0"/>
              <a:t>1979: Barnens rätt till utbildning och icke-våld</a:t>
            </a:r>
          </a:p>
          <a:p>
            <a:r>
              <a:rPr lang="sv-SE" dirty="0" smtClean="0"/>
              <a:t>Sekulärt samhälle, där religionen är en privatsak </a:t>
            </a:r>
            <a:endParaRPr lang="sv-S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Religion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Avskaffades 1789 + 1917, men...</a:t>
            </a:r>
          </a:p>
          <a:p>
            <a:r>
              <a:rPr lang="sv-SE" dirty="0" smtClean="0"/>
              <a:t>Religion åter à la mode från 1980-talet</a:t>
            </a:r>
          </a:p>
          <a:p>
            <a:r>
              <a:rPr lang="sv-SE" dirty="0" smtClean="0"/>
              <a:t>I Ryssland tog kyrkan KP:s plats</a:t>
            </a:r>
          </a:p>
          <a:p>
            <a:r>
              <a:rPr lang="sv-SE" dirty="0" smtClean="0"/>
              <a:t>Religionsfrågor åter viktiga i immigrationsländer (D, F, UK, S, No, NL)</a:t>
            </a:r>
          </a:p>
          <a:p>
            <a:r>
              <a:rPr lang="sv-SE" dirty="0" smtClean="0"/>
              <a:t>”Multikulturalism”? Mångfald eller apartheid? </a:t>
            </a:r>
          </a:p>
          <a:p>
            <a:r>
              <a:rPr lang="sv-SE" dirty="0" smtClean="0"/>
              <a:t>Extremism: Tea Party – Islamister – Jobbik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viktig europeisk minoritet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Sedan 1000 år har judar förtryckts i Europa</a:t>
            </a:r>
          </a:p>
          <a:p>
            <a:r>
              <a:rPr lang="sv-SE" dirty="0" smtClean="0"/>
              <a:t>Sedan 1789 är de mer ”accepterade”</a:t>
            </a:r>
          </a:p>
          <a:p>
            <a:r>
              <a:rPr lang="sv-SE" dirty="0" smtClean="0"/>
              <a:t>Kulturellt oumbärliga: Heine, Mendelsohn, Mahler, Schönberg, Kafka, Rubinstein, Chagal, Einstein, Zweig, Billy Wilder, Arendt, Sachs, Kertesz, Wiesel, Bonnier, Barenboim...</a:t>
            </a:r>
          </a:p>
          <a:p>
            <a:r>
              <a:rPr lang="sv-SE" dirty="0" smtClean="0"/>
              <a:t>En (ständigt ifrågasatt) kosmopolitisk grundinställning = automatiskt </a:t>
            </a:r>
            <a:r>
              <a:rPr lang="sv-SE" b="1" dirty="0" smtClean="0"/>
              <a:t>européer!</a:t>
            </a:r>
          </a:p>
          <a:p>
            <a:r>
              <a:rPr lang="sv-SE" dirty="0" smtClean="0"/>
              <a:t>Kan detsamma hända iranier, turkar, araber? Tja, kanske...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Europé?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Stark egen nationell identitet eller europeisk?</a:t>
            </a:r>
          </a:p>
          <a:p>
            <a:r>
              <a:rPr lang="sv-SE" dirty="0" smtClean="0"/>
              <a:t>I hårt krigsdrabbade länder (flertalet kontinentaleuropeiska + Finland?) - ”europeisk känsla”, en ”europeisk själ”  </a:t>
            </a:r>
          </a:p>
          <a:p>
            <a:r>
              <a:rPr lang="sv-SE" dirty="0" smtClean="0"/>
              <a:t>”Övertygad europé” - ett politiskt ställningstagande</a:t>
            </a:r>
          </a:p>
          <a:p>
            <a:r>
              <a:rPr lang="sv-SE" dirty="0" smtClean="0"/>
              <a:t>Sverige? </a:t>
            </a:r>
            <a:r>
              <a:rPr lang="sv-SE" b="1" dirty="0" smtClean="0"/>
              <a:t>Svenska européer</a:t>
            </a:r>
            <a:r>
              <a:rPr lang="sv-SE" dirty="0" smtClean="0"/>
              <a:t>? UK? Norge? </a:t>
            </a:r>
          </a:p>
          <a:p>
            <a:r>
              <a:rPr lang="sv-SE" dirty="0" smtClean="0"/>
              <a:t>Både Europarådet och EU bygger på ruinerna efter 2:a världskriget </a:t>
            </a:r>
          </a:p>
          <a:p>
            <a:r>
              <a:rPr lang="sv-SE" dirty="0" smtClean="0"/>
              <a:t>Kulturell och värdegemenskap betonas. Humanism. Mänskliga rättigheter. Dödsstraff förbjudet</a:t>
            </a:r>
          </a:p>
          <a:p>
            <a:r>
              <a:rPr lang="sv-SE" dirty="0" smtClean="0"/>
              <a:t>Men Kultur kom in i EU först med Maastricht 1992 </a:t>
            </a:r>
            <a:endParaRPr lang="sv-S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Tyskarnas europeiska identitet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Den tyska sfären – 100+ miljoner européer</a:t>
            </a:r>
          </a:p>
          <a:p>
            <a:r>
              <a:rPr lang="sv-SE" dirty="0" smtClean="0"/>
              <a:t>Tyskarna tillåter sig inte en ”tysk” identitet</a:t>
            </a:r>
          </a:p>
          <a:p>
            <a:r>
              <a:rPr lang="sv-SE" dirty="0" smtClean="0"/>
              <a:t>BRD – Europas ekonomiska motor</a:t>
            </a:r>
          </a:p>
          <a:p>
            <a:r>
              <a:rPr lang="sv-SE" dirty="0" smtClean="0"/>
              <a:t>BRD – Solidaste försvararen av kulturarv och aktuell kulturscen:</a:t>
            </a:r>
          </a:p>
          <a:p>
            <a:r>
              <a:rPr lang="sv-SE" dirty="0" smtClean="0"/>
              <a:t>”Whistle blowers” när en orkester, en teater eller ett arkiv är nedläggningshotad - Kulturrat</a:t>
            </a:r>
          </a:p>
          <a:p>
            <a:r>
              <a:rPr lang="sv-SE" dirty="0" smtClean="0"/>
              <a:t>Europas friaste mediadebatt + Arte + 3Sat + 8 Public Service-kanaler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”Exception culturelle”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Krävdes av F för fransk kultur i WTO 1992</a:t>
            </a:r>
          </a:p>
          <a:p>
            <a:r>
              <a:rPr lang="sv-SE" dirty="0" smtClean="0"/>
              <a:t>Har senare anammats av majoriteten i EU-parlamentet</a:t>
            </a:r>
          </a:p>
          <a:p>
            <a:r>
              <a:rPr lang="sv-SE" dirty="0" smtClean="0"/>
              <a:t>EU-parlamentet beslöt kräva undantag i frihandelsförhandlingarna med USA</a:t>
            </a:r>
          </a:p>
          <a:p>
            <a:r>
              <a:rPr lang="sv-SE" dirty="0" smtClean="0"/>
              <a:t>”Marknadens censur”</a:t>
            </a:r>
          </a:p>
          <a:p>
            <a:r>
              <a:rPr lang="sv-SE" dirty="0" smtClean="0"/>
              <a:t>Kulturutövares rätt att vara obekväma</a:t>
            </a:r>
          </a:p>
          <a:p>
            <a:r>
              <a:rPr lang="sv-SE" dirty="0" smtClean="0"/>
              <a:t>Svenska media (och politiker?) har inte förstått</a:t>
            </a:r>
          </a:p>
          <a:p>
            <a:r>
              <a:rPr lang="sv-SE" b="1" dirty="0" smtClean="0"/>
              <a:t>Europeisk kultur är värd att försvara!</a:t>
            </a:r>
            <a:endParaRPr lang="sv-SE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Finns det en europeisk KULTUR?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 Jean Monnet fick börja om...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Europa enligt Paul Valéry</a:t>
            </a:r>
            <a:endParaRPr lang="sv-SE" dirty="0"/>
          </a:p>
        </p:txBody>
      </p:sp>
      <p:pic>
        <p:nvPicPr>
          <p:cNvPr id="4" name="Content Placeholder 3" descr="Map of the world_600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0438" y="1600200"/>
            <a:ext cx="7203124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Paul Valéry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”Now, the present day brings with it this important question: can Europe hold its pre-eminence in all fields?</a:t>
            </a:r>
          </a:p>
          <a:p>
            <a:r>
              <a:rPr lang="sv-SE" dirty="0" smtClean="0"/>
              <a:t>Will Europe become </a:t>
            </a:r>
            <a:r>
              <a:rPr lang="sv-SE" i="1" dirty="0" smtClean="0"/>
              <a:t>what it is in reality</a:t>
            </a:r>
            <a:r>
              <a:rPr lang="sv-SE" dirty="0" smtClean="0"/>
              <a:t> -- that is, a little promontory on the continent of Asia?</a:t>
            </a:r>
          </a:p>
          <a:p>
            <a:r>
              <a:rPr lang="sv-SE" dirty="0" smtClean="0"/>
              <a:t>Or will it remain </a:t>
            </a:r>
            <a:r>
              <a:rPr lang="sv-SE" i="1" dirty="0" smtClean="0"/>
              <a:t>what it seems</a:t>
            </a:r>
            <a:r>
              <a:rPr lang="sv-SE" dirty="0" smtClean="0"/>
              <a:t> -- that is, the elect portion of the terrestrial globe, the pearl of the sphere, the brain of a vast body?”	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Europa? </a:t>
            </a:r>
            <a:endParaRPr lang="sv-SE" dirty="0"/>
          </a:p>
        </p:txBody>
      </p:sp>
      <p:pic>
        <p:nvPicPr>
          <p:cNvPr id="4" name="Content Placeholder 3" descr="cover_politic55color.eps.zo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488000" cy="50203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EU-Europa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8430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”Unity in Diversity” eller Babels torn?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24 officiella språk i EU + 100-tals småspråk</a:t>
            </a:r>
          </a:p>
          <a:p>
            <a:endParaRPr lang="sv-SE" dirty="0"/>
          </a:p>
          <a:p>
            <a:r>
              <a:rPr lang="sv-SE" dirty="0" smtClean="0"/>
              <a:t>”Unity in Diversity” är EU:s slogan</a:t>
            </a:r>
          </a:p>
          <a:p>
            <a:r>
              <a:rPr lang="sv-SE" dirty="0" smtClean="0"/>
              <a:t>En massa kulturer?</a:t>
            </a:r>
          </a:p>
          <a:p>
            <a:endParaRPr lang="sv-SE" dirty="0"/>
          </a:p>
          <a:p>
            <a:r>
              <a:rPr lang="sv-SE" dirty="0" smtClean="0"/>
              <a:t>22 språk + engelska i Indien!</a:t>
            </a:r>
          </a:p>
          <a:p>
            <a:r>
              <a:rPr lang="sv-SE" dirty="0" smtClean="0"/>
              <a:t>Betraktar vi Indien som ”En Kultur”?</a:t>
            </a:r>
          </a:p>
          <a:p>
            <a:endParaRPr lang="sv-SE" dirty="0" smtClean="0"/>
          </a:p>
          <a:p>
            <a:r>
              <a:rPr lang="sv-SE" dirty="0" smtClean="0"/>
              <a:t>Enheten växer med avståndet...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”Kultur”?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= Civilisation, livsstil, värderingar</a:t>
            </a:r>
          </a:p>
          <a:p>
            <a:endParaRPr lang="sv-SE" dirty="0"/>
          </a:p>
          <a:p>
            <a:r>
              <a:rPr lang="sv-SE" dirty="0" smtClean="0"/>
              <a:t>= Konsterna (en kulturministers område)</a:t>
            </a:r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1310</Words>
  <Application>Microsoft Macintosh PowerPoint</Application>
  <PresentationFormat>On-screen Show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Finns det en europeisk kultur?  </vt:lpstr>
      <vt:lpstr>PowerPoint Presentation</vt:lpstr>
      <vt:lpstr>Finns det en europeisk KULTUR?</vt:lpstr>
      <vt:lpstr>Europa enligt Paul Valéry</vt:lpstr>
      <vt:lpstr>Paul Valéry</vt:lpstr>
      <vt:lpstr>Vad är Europa? </vt:lpstr>
      <vt:lpstr>EU-Europa</vt:lpstr>
      <vt:lpstr>”Unity in Diversity” eller Babels torn?</vt:lpstr>
      <vt:lpstr>Vad är ”Kultur”?</vt:lpstr>
      <vt:lpstr>Europeisk livsstil:</vt:lpstr>
      <vt:lpstr>Europeisk konstmusik</vt:lpstr>
      <vt:lpstr>Europeisk bildkonst</vt:lpstr>
      <vt:lpstr>Europeisk litteratur – Unity in Diversity?</vt:lpstr>
      <vt:lpstr>Europeisk Film</vt:lpstr>
      <vt:lpstr>Europas  kulturella attraktivitet</vt:lpstr>
      <vt:lpstr>ECP - från Tbilisi till Edinburgh</vt:lpstr>
      <vt:lpstr>Den urbana kulturen</vt:lpstr>
      <vt:lpstr>Den kommersiella kulturen</vt:lpstr>
      <vt:lpstr>Ideologier / Värderingar</vt:lpstr>
      <vt:lpstr>Europeiska Grundvärderingar</vt:lpstr>
      <vt:lpstr>Religion </vt:lpstr>
      <vt:lpstr>En viktig europeisk minoritet</vt:lpstr>
      <vt:lpstr>Europé?</vt:lpstr>
      <vt:lpstr>Tyskarnas europeiska identitet</vt:lpstr>
      <vt:lpstr>”Exception culturelle”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karl-erik</dc:creator>
  <cp:lastModifiedBy>Annika Johanna  Suo</cp:lastModifiedBy>
  <cp:revision>142</cp:revision>
  <dcterms:created xsi:type="dcterms:W3CDTF">2013-10-27T16:29:32Z</dcterms:created>
  <dcterms:modified xsi:type="dcterms:W3CDTF">2015-04-26T13:04:04Z</dcterms:modified>
</cp:coreProperties>
</file>